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2"/>
  </p:sldMasterIdLst>
  <p:notesMasterIdLst>
    <p:notesMasterId r:id="rId20"/>
  </p:notesMasterIdLst>
  <p:handoutMasterIdLst>
    <p:handoutMasterId r:id="rId21"/>
  </p:handoutMasterIdLst>
  <p:sldIdLst>
    <p:sldId id="293" r:id="rId3"/>
    <p:sldId id="294" r:id="rId4"/>
    <p:sldId id="256" r:id="rId5"/>
    <p:sldId id="298" r:id="rId6"/>
    <p:sldId id="302" r:id="rId7"/>
    <p:sldId id="303" r:id="rId8"/>
    <p:sldId id="295" r:id="rId9"/>
    <p:sldId id="297" r:id="rId10"/>
    <p:sldId id="280" r:id="rId11"/>
    <p:sldId id="286" r:id="rId12"/>
    <p:sldId id="283" r:id="rId13"/>
    <p:sldId id="282" r:id="rId14"/>
    <p:sldId id="287" r:id="rId15"/>
    <p:sldId id="299" r:id="rId16"/>
    <p:sldId id="300" r:id="rId17"/>
    <p:sldId id="301" r:id="rId18"/>
    <p:sldId id="305" r:id="rId19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orient="horz" pos="4286" userDrawn="1">
          <p15:clr>
            <a:srgbClr val="A4A3A4"/>
          </p15:clr>
        </p15:guide>
        <p15:guide id="3" orient="horz" pos="476" userDrawn="1">
          <p15:clr>
            <a:srgbClr val="A4A3A4"/>
          </p15:clr>
        </p15:guide>
        <p15:guide id="4" orient="horz" pos="3386" userDrawn="1">
          <p15:clr>
            <a:srgbClr val="A4A3A4"/>
          </p15:clr>
        </p15:guide>
        <p15:guide id="5" orient="horz" pos="3757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6399" userDrawn="1">
          <p15:clr>
            <a:srgbClr val="A4A3A4"/>
          </p15:clr>
        </p15:guide>
        <p15:guide id="9" pos="714" userDrawn="1">
          <p15:clr>
            <a:srgbClr val="A4A3A4"/>
          </p15:clr>
        </p15:guide>
        <p15:guide id="10" pos="2526" userDrawn="1">
          <p15:clr>
            <a:srgbClr val="A4A3A4"/>
          </p15:clr>
        </p15:guide>
        <p15:guide id="11" pos="26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C0"/>
    <a:srgbClr val="027EBF"/>
    <a:srgbClr val="099BDD"/>
    <a:srgbClr val="017EC1"/>
    <a:srgbClr val="169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302" y="114"/>
      </p:cViewPr>
      <p:guideLst>
        <p:guide orient="horz" pos="2381"/>
        <p:guide orient="horz" pos="4286"/>
        <p:guide orient="horz" pos="476"/>
        <p:guide orient="horz" pos="3386"/>
        <p:guide orient="horz" pos="3757"/>
        <p:guide pos="3368"/>
        <p:guide pos="336"/>
        <p:guide pos="6399"/>
        <p:guide pos="714"/>
        <p:guide pos="2526"/>
        <p:guide pos="26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6"/>
    </p:cViewPr>
  </p:sorter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fr-FR"/>
              <a:t>30/03/2023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fr-FR"/>
              <a:t>30/03/2023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2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2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2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2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2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00" y="2269680"/>
            <a:ext cx="10695030" cy="2015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53" y="2388017"/>
            <a:ext cx="10060026" cy="1917308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614" spc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376538"/>
            <a:ext cx="8018860" cy="1443211"/>
          </a:xfrm>
        </p:spPr>
        <p:txBody>
          <a:bodyPr>
            <a:normAutofit/>
          </a:bodyPr>
          <a:lstStyle>
            <a:lvl1pPr marL="0" indent="0" algn="ctr">
              <a:buNone/>
              <a:defRPr sz="2205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2205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9514" y="0"/>
            <a:ext cx="2405658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3439" y="671971"/>
            <a:ext cx="2106775" cy="621573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671971"/>
            <a:ext cx="6992202" cy="62157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80009"/>
            <a:ext cx="2405654" cy="402483"/>
          </a:xfrm>
        </p:spPr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1494" y="7080009"/>
            <a:ext cx="3753070" cy="40248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87" y="7080009"/>
            <a:ext cx="771507" cy="402483"/>
          </a:xfrm>
        </p:spPr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00" y="2269680"/>
            <a:ext cx="10695030" cy="2015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69" y="2434880"/>
            <a:ext cx="9221689" cy="1847921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614" b="0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669" y="4392064"/>
            <a:ext cx="9221689" cy="1294822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2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C93FC7-9D1A-468B-98DB-D1E8D74418D9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31473-23EB-4724-8B59-FE6D21D89F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01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883" y="2217505"/>
            <a:ext cx="4276725" cy="4636601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3202" y="2217505"/>
            <a:ext cx="4276725" cy="4636601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86" y="2109246"/>
            <a:ext cx="4276725" cy="819124"/>
          </a:xfrm>
        </p:spPr>
        <p:txBody>
          <a:bodyPr anchor="ctr">
            <a:normAutofit/>
          </a:bodyPr>
          <a:lstStyle>
            <a:lvl1pPr marL="0" indent="0">
              <a:buNone/>
              <a:defRPr sz="2205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886" y="2928372"/>
            <a:ext cx="4276725" cy="3931031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3001" y="2109246"/>
            <a:ext cx="4276725" cy="819124"/>
          </a:xfrm>
        </p:spPr>
        <p:txBody>
          <a:bodyPr anchor="ctr">
            <a:normAutofit/>
          </a:bodyPr>
          <a:lstStyle>
            <a:lvl1pPr marL="0" indent="0">
              <a:buNone/>
              <a:defRPr sz="2205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3001" y="2928370"/>
            <a:ext cx="4276725" cy="3931031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4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8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86" y="2368698"/>
            <a:ext cx="5345907" cy="4233418"/>
          </a:xfrm>
        </p:spPr>
        <p:txBody>
          <a:bodyPr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0008" y="2367207"/>
            <a:ext cx="2993708" cy="3783496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7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1886" y="2437763"/>
            <a:ext cx="5559743" cy="4233418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527">
                <a:solidFill>
                  <a:schemeClr val="tx1">
                    <a:lumMod val="50000"/>
                  </a:schemeClr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1569" y="2370661"/>
            <a:ext cx="2993708" cy="377983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7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8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3" y="194128"/>
            <a:ext cx="10689140" cy="18143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973" y="313251"/>
            <a:ext cx="9088041" cy="166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973" y="2217505"/>
            <a:ext cx="9088041" cy="4636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25" y="7080009"/>
            <a:ext cx="3034308" cy="40248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157">
                <a:solidFill>
                  <a:schemeClr val="tx1"/>
                </a:solidFill>
              </a:defRPr>
            </a:lvl1pPr>
          </a:lstStyle>
          <a:p>
            <a:fld id="{81C93FC7-9D1A-468B-98DB-D1E8D74418D9}" type="datetimeFigureOut">
              <a:rPr lang="fr-FR" smtClean="0"/>
              <a:pPr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0415" y="7080009"/>
            <a:ext cx="474797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4187" y="7080009"/>
            <a:ext cx="829829" cy="40248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323" b="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94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440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1589" indent="-201589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tx1"/>
        </a:buClr>
        <a:buFont typeface="Wingdings" pitchFamily="2" charset="2"/>
        <a:buChar char="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453574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705560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95754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20953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1416015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1622365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1795647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1990974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tx1"/>
        </a:buClr>
        <a:buFont typeface="Wingdings" pitchFamily="2" charset="2"/>
        <a:buChar char="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6282010" y="1043533"/>
            <a:ext cx="4337219" cy="43204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516" y="2380578"/>
            <a:ext cx="9505055" cy="1917308"/>
          </a:xfrm>
        </p:spPr>
        <p:txBody>
          <a:bodyPr>
            <a:normAutofit fontScale="90000"/>
          </a:bodyPr>
          <a:lstStyle/>
          <a:p>
            <a:pPr algn="l" defTabSz="685983">
              <a:spcBef>
                <a:spcPts val="0"/>
              </a:spcBef>
            </a:pP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r>
              <a:rPr lang="fr-FR" sz="3601" b="1" dirty="0">
                <a:solidFill>
                  <a:srgbClr val="39527B"/>
                </a:solidFill>
                <a:latin typeface="Corbel"/>
              </a:rPr>
              <a:t>ACADEMIE DE FOOT FEMININ</a:t>
            </a: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endParaRPr lang="fr-FR" sz="1200" b="1" dirty="0">
              <a:solidFill>
                <a:srgbClr val="3952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46" y="3275781"/>
            <a:ext cx="1922791" cy="177470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DE0E1A-35FD-8616-F108-49332DF03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1" y="1746463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– TERRAINS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348926"/>
            <a:ext cx="8937421" cy="14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sites, 5 terrains (2 terrains herbe et 1 synthétique à Chalonnes, 1 herbe et 1 stabilisé à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Chaudefonds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terrain synthétique 2022 à Chalonnes.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Nouveaux vestiaires 2020 à Chalonnes.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4803A4-61D5-40A2-955F-55A9F673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57" y="3131765"/>
            <a:ext cx="3720301" cy="30597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3ABBE3-0CFD-41B1-A340-27DD57C6E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2" y="3819786"/>
            <a:ext cx="4986953" cy="36305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35D745-A418-528C-D506-45F606BCF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6A4139-A10C-55C1-A4EA-AF64D3318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– </a:t>
            </a:r>
            <a:br>
              <a:rPr lang="fr-FR" sz="3200" b="1" dirty="0">
                <a:solidFill>
                  <a:srgbClr val="39527B"/>
                </a:solidFill>
                <a:latin typeface="Corbel"/>
              </a:rPr>
            </a:br>
            <a:r>
              <a:rPr lang="fr-FR" sz="3200" b="1" dirty="0">
                <a:solidFill>
                  <a:srgbClr val="39527B"/>
                </a:solidFill>
                <a:latin typeface="Corbel"/>
              </a:rPr>
              <a:t>ORGANISATION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49FA81-8485-F7EE-95B9-190182AB7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E7A97C-20E1-03BC-F868-59092DE23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7B1DB1-CA52-66B4-C7AE-38A1CBA7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2119660"/>
            <a:ext cx="9395669" cy="52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– </a:t>
            </a:r>
            <a:br>
              <a:rPr lang="fr-FR" sz="3200" b="1" dirty="0">
                <a:solidFill>
                  <a:srgbClr val="39527B"/>
                </a:solidFill>
                <a:latin typeface="Corbel"/>
              </a:rPr>
            </a:br>
            <a:r>
              <a:rPr lang="fr-FR" sz="3200" b="1" dirty="0">
                <a:solidFill>
                  <a:srgbClr val="39527B"/>
                </a:solidFill>
                <a:latin typeface="Corbel"/>
              </a:rPr>
              <a:t>ORGANISATION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570289"/>
            <a:ext cx="8937421" cy="376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salariés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- 1 contrat CDI temps plein : responsable technique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- 2 contrats d’apprentissage BMF et BPJEPS option FOOT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service civique.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3 salariés, diplômés du sport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ainsi que la personne en service civique, encadrent les entraînements de toutes les équipes en semaine (à compter de U11, 2 entraînements par semaine sont proposés).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coaching en match le week-end est assuré par des bénévoles.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annuel : environ 100 000 €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6567E4-C449-BD7A-6787-95AA7519A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21652C-34D4-7070-56E6-49FFFEC8D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– ACTUALITES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F37EC8-B777-404B-A094-AD8434168B45}"/>
              </a:ext>
            </a:extLst>
          </p:cNvPr>
          <p:cNvSpPr txBox="1"/>
          <p:nvPr/>
        </p:nvSpPr>
        <p:spPr>
          <a:xfrm>
            <a:off x="1385466" y="2106347"/>
            <a:ext cx="8503548" cy="545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Montée de l’équipe fanion en R2 (niveau jamais atteint), montée de la C en D4.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d’un groupement avec Pomjeannais sur plusieurs niveaux féminins : offre complète de U13F à seniors 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Académie de foot féminin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Obtention du label féminin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jeunes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sportifs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A : maintien en R2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B : montée en D2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C : maintien en D4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023053-48CB-EBB6-8693-A7038D5F6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EE4077-78E9-4D19-F777-039778AB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6282010" y="1043533"/>
            <a:ext cx="4337219" cy="43204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516" y="2380578"/>
            <a:ext cx="9505055" cy="1917308"/>
          </a:xfrm>
        </p:spPr>
        <p:txBody>
          <a:bodyPr>
            <a:normAutofit/>
          </a:bodyPr>
          <a:lstStyle/>
          <a:p>
            <a:pPr algn="l" defTabSz="685983">
              <a:spcBef>
                <a:spcPts val="0"/>
              </a:spcBef>
            </a:pPr>
            <a:r>
              <a:rPr lang="fr-FR" sz="3601" b="1" dirty="0">
                <a:solidFill>
                  <a:srgbClr val="39527B"/>
                </a:solidFill>
                <a:latin typeface="Corbel"/>
              </a:rPr>
              <a:t>ACADEMIE DE FOOT FEMININ</a:t>
            </a: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endParaRPr lang="fr-FR" sz="1200" b="1" dirty="0">
              <a:solidFill>
                <a:srgbClr val="3952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46" y="3275781"/>
            <a:ext cx="1922791" cy="177470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DE0E1A-35FD-8616-F108-49332DF03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1" y="1746463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herbe, vert, capture d’écran&#10;&#10;Description générée automatiquement">
            <a:extLst>
              <a:ext uri="{FF2B5EF4-FFF2-40B4-BE49-F238E27FC236}">
                <a16:creationId xmlns:a16="http://schemas.microsoft.com/office/drawing/2014/main" id="{D0957DD8-0751-AE05-A878-ADD81E75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21" y="0"/>
            <a:ext cx="534217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ACADEMIE DE FOOT</a:t>
            </a:r>
            <a:br>
              <a:rPr lang="fr-FR" sz="3200" b="1" dirty="0">
                <a:solidFill>
                  <a:srgbClr val="39527B"/>
                </a:solidFill>
                <a:latin typeface="Corbel"/>
              </a:rPr>
            </a:br>
            <a:r>
              <a:rPr lang="fr-FR" sz="3200" b="1" dirty="0">
                <a:solidFill>
                  <a:srgbClr val="39527B"/>
                </a:solidFill>
                <a:latin typeface="Corbel"/>
              </a:rPr>
              <a:t>FEMININ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F37EC8-B777-404B-A094-AD8434168B45}"/>
              </a:ext>
            </a:extLst>
          </p:cNvPr>
          <p:cNvSpPr txBox="1"/>
          <p:nvPr/>
        </p:nvSpPr>
        <p:spPr>
          <a:xfrm>
            <a:off x="1093218" y="2209090"/>
            <a:ext cx="8503548" cy="329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de l’académie de foot féminin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la promotion du foot féminin au sein du collège, faire découvrir cette discipline,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Permettre à des joueuses licenciées de tous clubs de bénéficier d’une séance supplémentaire d’entraînement (parvenir à ce que proposent des clubs angevins)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Permettre au collège de proposer une activité différenciante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Ouvrir cela à toutes les jeunes filles désireuses de participer : gratuité de l’activité (nombre de places limité toutefois)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023053-48CB-EBB6-8693-A7038D5F6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EE4077-78E9-4D19-F777-039778AB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ACADEMIE DE FOOT</a:t>
            </a:r>
            <a:br>
              <a:rPr lang="fr-FR" sz="3200" b="1" dirty="0">
                <a:solidFill>
                  <a:srgbClr val="39527B"/>
                </a:solidFill>
                <a:latin typeface="Corbel"/>
              </a:rPr>
            </a:br>
            <a:r>
              <a:rPr lang="fr-FR" sz="3200" b="1" dirty="0">
                <a:solidFill>
                  <a:srgbClr val="39527B"/>
                </a:solidFill>
                <a:latin typeface="Corbel"/>
              </a:rPr>
              <a:t>FEMININ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F37EC8-B777-404B-A094-AD8434168B45}"/>
              </a:ext>
            </a:extLst>
          </p:cNvPr>
          <p:cNvSpPr txBox="1"/>
          <p:nvPr/>
        </p:nvSpPr>
        <p:spPr>
          <a:xfrm>
            <a:off x="1093218" y="2209090"/>
            <a:ext cx="8503548" cy="280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Concrètement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des jeunes filles inscrites à la sortie de l‘établissement le jeudi,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Descente en pédibus jusqu’au stade (accompagnement par éducateur F2C),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 de 1h15 de football,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Douche, collation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des leçons possible au sein du club house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023053-48CB-EBB6-8693-A7038D5F6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EE4077-78E9-4D19-F777-039778AB1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SOMMAIRE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521371" y="2335339"/>
            <a:ext cx="9217024" cy="331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DES ACTIVITES UNSS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DU F2C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ACADEMIE DE FOOT FEMININ </a:t>
            </a:r>
          </a:p>
          <a:p>
            <a:endParaRPr lang="fr-FR" sz="2400" b="1" dirty="0">
              <a:latin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3F5A77-C8DF-4AC4-8E8A-0EA994FE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58" y="5179443"/>
            <a:ext cx="3658476" cy="2228761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C4841D-DD46-0DF8-DB47-C1C760379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6282010" y="1043533"/>
            <a:ext cx="4337219" cy="43204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426" y="2388017"/>
            <a:ext cx="9505055" cy="1917308"/>
          </a:xfrm>
        </p:spPr>
        <p:txBody>
          <a:bodyPr/>
          <a:lstStyle/>
          <a:p>
            <a:pPr algn="l" defTabSz="685983">
              <a:spcBef>
                <a:spcPts val="0"/>
              </a:spcBef>
            </a:pPr>
            <a:r>
              <a:rPr lang="fr-FR" sz="3601" b="1" dirty="0">
                <a:solidFill>
                  <a:srgbClr val="39527B"/>
                </a:solidFill>
                <a:latin typeface="Corbel"/>
              </a:rPr>
              <a:t>COLLEGE SAINT EXUPERY</a:t>
            </a: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endParaRPr lang="fr-FR" sz="1200" b="1" dirty="0">
              <a:solidFill>
                <a:srgbClr val="3952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E3387F-17D6-784F-9065-4D398534F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2" y="2617787"/>
            <a:ext cx="3148013" cy="1162050"/>
          </a:xfrm>
          <a:prstGeom prst="rect">
            <a:avLst/>
          </a:prstGeom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06CC106-A2C0-A1B2-BC45-3E7BDD04A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43612"/>
              </p:ext>
            </p:extLst>
          </p:nvPr>
        </p:nvGraphicFramePr>
        <p:xfrm>
          <a:off x="2772712" y="3198812"/>
          <a:ext cx="1762013" cy="106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1371600" imgH="828720" progId="PBrush">
                  <p:embed/>
                </p:oleObj>
              </mc:Choice>
              <mc:Fallback>
                <p:oleObj name="Bitmap Image" r:id="rId4" imgW="1371600" imgH="828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2712" y="3198812"/>
                        <a:ext cx="1762013" cy="106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COLLEGE - UNSS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335339"/>
            <a:ext cx="89374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L'Association Sportive (A.S) est encadrée par les enseignants d'EPS du collège.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Tous les élèves volontaires peuvent s'y inscrire en prenant une licence à l’UNSS (Union Nationale du Sport Scolaire).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endParaRPr lang="fr-FR" b="1" u="sng" kern="50" dirty="0">
              <a:latin typeface="Helvetica Neue"/>
              <a:ea typeface="SimSun" panose="02010600030101010101" pitchFamily="2" charset="-122"/>
              <a:cs typeface="Helvetica Neue"/>
            </a:endParaRPr>
          </a:p>
          <a:p>
            <a:pPr>
              <a:spcAft>
                <a:spcPts val="600"/>
              </a:spcAft>
            </a:pPr>
            <a:r>
              <a:rPr lang="fr-FR" b="1" u="sng" kern="50" dirty="0">
                <a:latin typeface="Helvetica Neue"/>
                <a:ea typeface="SimSun" panose="02010600030101010101" pitchFamily="2" charset="-122"/>
                <a:cs typeface="Helvetica Neue"/>
              </a:rPr>
              <a:t>O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bjectifs: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- permettre l’accès du plus grand nombre à une pratique sportive scolaire de loisirs et/ou de compétition avec des activités variées (escalade, parkour, badminton, handball, </a:t>
            </a:r>
            <a:r>
              <a:rPr lang="fr-FR" sz="1800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futsal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, foot extérieur,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 tennis de table...).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>
              <a:spcAft>
                <a:spcPts val="600"/>
              </a:spcAft>
            </a:pPr>
            <a:r>
              <a:rPr lang="fr-FR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pratiquer en toute convivialité, pour se faire plaisir, progresser, se dépasser en veillant toujours au respect des règles, de ses camarades et de ses adversaires.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b="1" u="sng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faire participer les élèves à des compétitions inter-établissements.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- former des jeunes officiels.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b="1" u="sng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développer un esprit de groupe et d’appartenance à l’AS</a:t>
            </a:r>
            <a:r>
              <a:rPr lang="fr-FR" sz="1800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 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201C6D-C491-2A14-908A-7FCC65492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7663F5-8417-FC0D-F2A1-3E4517B9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774B9C0-2F32-4724-D4AA-042AD08DC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08881"/>
              </p:ext>
            </p:extLst>
          </p:nvPr>
        </p:nvGraphicFramePr>
        <p:xfrm>
          <a:off x="1961530" y="1364713"/>
          <a:ext cx="1012415" cy="6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1371600" imgH="828720" progId="PBrush">
                  <p:embed/>
                </p:oleObj>
              </mc:Choice>
              <mc:Fallback>
                <p:oleObj name="Bitmap Image" r:id="rId5" imgW="1371600" imgH="828720" progId="PBrush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806CC106-A2C0-A1B2-BC45-3E7BDD04A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1530" y="1364713"/>
                        <a:ext cx="1012415" cy="6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9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COLLEGE - UNSS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335339"/>
            <a:ext cx="89374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Pour se licencier, il faut fournir les documents suivants: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u="none" strike="noStrike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 </a:t>
            </a:r>
            <a:endParaRPr lang="fr-FR" u="none" strike="noStrike" kern="50" dirty="0">
              <a:latin typeface="Times New Roman" panose="02020603050405020304" pitchFamily="18" charset="0"/>
              <a:ea typeface="SimSun" panose="02010600030101010101" pitchFamily="2" charset="-122"/>
              <a:cs typeface="Helvetica Neue"/>
            </a:endParaRPr>
          </a:p>
          <a:p>
            <a:pPr>
              <a:spcAft>
                <a:spcPts val="600"/>
              </a:spcAft>
            </a:pPr>
            <a:r>
              <a:rPr lang="fr-FR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autorisation parentale dûment remplie.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- paiement en espèce, chèque.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201C6D-C491-2A14-908A-7FCC65492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7663F5-8417-FC0D-F2A1-3E4517B9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774B9C0-2F32-4724-D4AA-042AD08DC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1530" y="1364713"/>
          <a:ext cx="1012415" cy="6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5" imgW="1371600" imgH="828720" progId="PBrush">
                  <p:embed/>
                </p:oleObj>
              </mc:Choice>
              <mc:Fallback>
                <p:oleObj name="Bitmap Image" r:id="rId5" imgW="1371600" imgH="828720" progId="PBrush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774B9C0-2F32-4724-D4AA-042AD08DC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1530" y="1364713"/>
                        <a:ext cx="1012415" cy="6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9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COLLEGE - UNSS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335339"/>
            <a:ext cx="89374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b="1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Académie de foot et UNSS</a:t>
            </a:r>
          </a:p>
          <a:p>
            <a:pPr>
              <a:spcAft>
                <a:spcPts val="600"/>
              </a:spcAft>
            </a:pPr>
            <a:endParaRPr lang="fr-FR" sz="1800" b="1" u="sng" kern="50" dirty="0">
              <a:effectLst/>
              <a:latin typeface="Helvetica Neue"/>
              <a:ea typeface="SimSun" panose="02010600030101010101" pitchFamily="2" charset="-122"/>
              <a:cs typeface="Helvetica Neue"/>
            </a:endParaRPr>
          </a:p>
          <a:p>
            <a:pPr>
              <a:spcAft>
                <a:spcPts val="600"/>
              </a:spcAft>
            </a:pP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Développer un esprit de groupe et d’appartenance à l’AS :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Par le biais de l'Académie/AS, l'objectif est de créer du lien entre les filles de ce groupe.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- Mais aussi, créer une émulation au sein du collège afin de donner envie à d'autres élèves (Filles mais aussi Garçons...).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>
              <a:spcAft>
                <a:spcPts val="600"/>
              </a:spcAft>
            </a:pPr>
            <a:r>
              <a:rPr lang="fr-FR" sz="1800" u="none" strike="noStrike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 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u="none" strike="noStrike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 </a:t>
            </a:r>
            <a:r>
              <a:rPr lang="fr-FR" b="1" u="sng" kern="50" dirty="0">
                <a:latin typeface="Helvetica Neue"/>
                <a:ea typeface="SimSun" panose="02010600030101010101" pitchFamily="2" charset="-122"/>
              </a:rPr>
              <a:t>Faire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 p</a:t>
            </a:r>
            <a:r>
              <a:rPr lang="fr-FR" b="1" u="sng" kern="50" dirty="0">
                <a:latin typeface="Helvetica Neue"/>
                <a:ea typeface="SimSun" panose="02010600030101010101" pitchFamily="2" charset="-122"/>
              </a:rPr>
              <a:t>articip</a:t>
            </a:r>
            <a:r>
              <a:rPr lang="fr-FR" sz="1800" b="1" u="sng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er les élèves à des compétitions inter-établissements :</a:t>
            </a:r>
            <a:endParaRPr lang="fr-F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Les élèves de l'Académie vont s’entraîner ensemble et pourront faire des compétitions grâce à l'UNSS. 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Les compétitions pourront être réalisées en Futsal ainsi qu'en Foot Extérieur.</a:t>
            </a:r>
            <a:endParaRPr lang="fr-FR" sz="1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lvl="0">
              <a:spcAft>
                <a:spcPts val="600"/>
              </a:spcAft>
            </a:pPr>
            <a:r>
              <a:rPr lang="fr-FR" kern="50" dirty="0">
                <a:latin typeface="Helvetica Neue"/>
                <a:ea typeface="SimSun" panose="02010600030101010101" pitchFamily="2" charset="-122"/>
                <a:cs typeface="Helvetica Neue"/>
              </a:rPr>
              <a:t>- </a:t>
            </a:r>
            <a:r>
              <a:rPr lang="fr-FR" sz="1800" kern="50" dirty="0">
                <a:effectLst/>
                <a:latin typeface="Helvetica Neue"/>
                <a:ea typeface="SimSun" panose="02010600030101010101" pitchFamily="2" charset="-122"/>
                <a:cs typeface="Helvetica Neue"/>
              </a:rPr>
              <a:t>Ces compétitions auront lieu au niveau Départemental/Académique/ France selon les qualifications.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201C6D-C491-2A14-908A-7FCC65492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7663F5-8417-FC0D-F2A1-3E4517B9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774B9C0-2F32-4724-D4AA-042AD08DC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1530" y="1364713"/>
          <a:ext cx="1012415" cy="61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1371600" imgH="828720" progId="PBrush">
                  <p:embed/>
                </p:oleObj>
              </mc:Choice>
              <mc:Fallback>
                <p:oleObj name="Bitmap Image" r:id="rId5" imgW="1371600" imgH="828720" progId="PBrush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774B9C0-2F32-4724-D4AA-042AD08DC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1530" y="1364713"/>
                        <a:ext cx="1012415" cy="61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1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6282010" y="1043533"/>
            <a:ext cx="4337219" cy="43204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426" y="2388017"/>
            <a:ext cx="9505055" cy="1917308"/>
          </a:xfrm>
        </p:spPr>
        <p:txBody>
          <a:bodyPr/>
          <a:lstStyle/>
          <a:p>
            <a:pPr algn="l" defTabSz="685983">
              <a:spcBef>
                <a:spcPts val="0"/>
              </a:spcBef>
            </a:pPr>
            <a:r>
              <a:rPr lang="fr-FR" sz="3601" b="1" dirty="0">
                <a:solidFill>
                  <a:srgbClr val="39527B"/>
                </a:solidFill>
                <a:latin typeface="Corbel"/>
              </a:rPr>
              <a:t>FOOTBALL CHALONNES </a:t>
            </a: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r>
              <a:rPr lang="fr-FR" sz="3601" b="1" dirty="0">
                <a:solidFill>
                  <a:srgbClr val="39527B"/>
                </a:solidFill>
                <a:latin typeface="Corbel"/>
              </a:rPr>
              <a:t>CHAUDEFONDS</a:t>
            </a: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br>
              <a:rPr lang="fr-FR" sz="3601" b="1" dirty="0">
                <a:solidFill>
                  <a:srgbClr val="39527B"/>
                </a:solidFill>
                <a:latin typeface="Corbel"/>
              </a:rPr>
            </a:br>
            <a:endParaRPr lang="fr-FR" sz="1200" b="1" dirty="0">
              <a:solidFill>
                <a:srgbClr val="3952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16" y="1812102"/>
            <a:ext cx="3079605" cy="28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- historique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335339"/>
            <a:ext cx="8937421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club de football de Chalonnes sur Loire a été fondé dans les années 1940 et enregistré auprès de la préfecture de Maine et Loire le 23 mai 1945 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une histoire plus récente, le F2C actuel est né de la fusion entre le Club Athlétique Chalonnais et le Football Club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Chaudefonds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lors de l’assemblée générale du 23 juin 2015, le Football Chalonnes-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Chaudefonds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F2C est un club de football ouvert à toutes et tous.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3F5A77-C8DF-4AC4-8E8A-0EA994FE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20" y="4327933"/>
            <a:ext cx="3946508" cy="24042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1201C6D-C491-2A14-908A-7FCC65492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7663F5-8417-FC0D-F2A1-3E4517B9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85983">
              <a:lnSpc>
                <a:spcPct val="8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39527B"/>
                </a:solidFill>
                <a:latin typeface="Corbel"/>
              </a:rPr>
              <a:t>Le club – </a:t>
            </a:r>
            <a:br>
              <a:rPr lang="fr-FR" sz="3200" b="1" dirty="0">
                <a:solidFill>
                  <a:srgbClr val="39527B"/>
                </a:solidFill>
                <a:latin typeface="Corbel"/>
              </a:rPr>
            </a:br>
            <a:r>
              <a:rPr lang="fr-FR" sz="3200" b="1" dirty="0">
                <a:solidFill>
                  <a:srgbClr val="39527B"/>
                </a:solidFill>
                <a:latin typeface="Corbel"/>
              </a:rPr>
              <a:t>quelques chiffres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251A96-DE6F-4116-8B26-27DF221B543E}"/>
              </a:ext>
            </a:extLst>
          </p:cNvPr>
          <p:cNvSpPr txBox="1"/>
          <p:nvPr/>
        </p:nvSpPr>
        <p:spPr>
          <a:xfrm>
            <a:off x="800973" y="2570289"/>
            <a:ext cx="8937421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Saison 2020 – 21 : 350 licenciés / 50 bénévoles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37D966-3796-4D64-9AC7-8A708E9B4D99}"/>
              </a:ext>
            </a:extLst>
          </p:cNvPr>
          <p:cNvSpPr txBox="1"/>
          <p:nvPr/>
        </p:nvSpPr>
        <p:spPr>
          <a:xfrm>
            <a:off x="2561395" y="4243263"/>
            <a:ext cx="5567195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Graphique évolution licenciés sur 4 ans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32" y="3131765"/>
            <a:ext cx="6480720" cy="40513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0AA503-C909-B4BC-0E85-3BFBB1AEC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2" y="463055"/>
            <a:ext cx="1458543" cy="1346208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E53302-4C0E-F3E8-C08A-997FAEED2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7" y="486702"/>
            <a:ext cx="314801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B6C051-8D0C-4E9C-8822-3E9221001B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 de couleurs</Template>
  <TotalTime>0</TotalTime>
  <Words>779</Words>
  <Application>Microsoft Office PowerPoint</Application>
  <PresentationFormat>Personnalisé</PresentationFormat>
  <Paragraphs>86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SimSun</vt:lpstr>
      <vt:lpstr>Calibri</vt:lpstr>
      <vt:lpstr>Calibri Light</vt:lpstr>
      <vt:lpstr>Corbel</vt:lpstr>
      <vt:lpstr>Helvetica Neue</vt:lpstr>
      <vt:lpstr>Lucida Sans</vt:lpstr>
      <vt:lpstr>OpenSymbol</vt:lpstr>
      <vt:lpstr>Symbol</vt:lpstr>
      <vt:lpstr>Times New Roman</vt:lpstr>
      <vt:lpstr>Wingdings</vt:lpstr>
      <vt:lpstr>À bandes</vt:lpstr>
      <vt:lpstr>Bitmap Image</vt:lpstr>
      <vt:lpstr> ACADEMIE DE FOOT FEMININ   </vt:lpstr>
      <vt:lpstr>SOMMAIRE</vt:lpstr>
      <vt:lpstr>COLLEGE SAINT EXUPERY   </vt:lpstr>
      <vt:lpstr>COLLEGE - UNSS</vt:lpstr>
      <vt:lpstr>COLLEGE - UNSS</vt:lpstr>
      <vt:lpstr>COLLEGE - UNSS</vt:lpstr>
      <vt:lpstr>FOOTBALL CHALONNES  CHAUDEFONDS  </vt:lpstr>
      <vt:lpstr>Le club - historique</vt:lpstr>
      <vt:lpstr>Le club –  quelques chiffres</vt:lpstr>
      <vt:lpstr>Le club – TERRAINS</vt:lpstr>
      <vt:lpstr>Le club –  ORGANISATION</vt:lpstr>
      <vt:lpstr>Le club –  ORGANISATION</vt:lpstr>
      <vt:lpstr>Le club – ACTUALITES</vt:lpstr>
      <vt:lpstr>ACADEMIE DE FOOT FEMININ   </vt:lpstr>
      <vt:lpstr>Présentation PowerPoint</vt:lpstr>
      <vt:lpstr>ACADEMIE DE FOOT FEMININ</vt:lpstr>
      <vt:lpstr>ACADEMIE DE FOOT FEMININ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2016-10-05T15:09:16Z</dcterms:created>
  <dcterms:modified xsi:type="dcterms:W3CDTF">2023-03-30T11:57:21Z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